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1"/>
  </p:notesMasterIdLst>
  <p:sldIdLst>
    <p:sldId id="256" r:id="rId3"/>
    <p:sldId id="263" r:id="rId4"/>
    <p:sldId id="271" r:id="rId5"/>
    <p:sldId id="272" r:id="rId6"/>
    <p:sldId id="273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02991-6154-4CD3-8083-1DAC1FD861BB}" type="datetimeFigureOut">
              <a:rPr lang="en-US" smtClean="0"/>
              <a:t>9/1/21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8D776-D8A5-4887-A3E3-9136CBC44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8D776-D8A5-4887-A3E3-9136CBC441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6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6B9FD-54B1-4393-8DF7-84B19327C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32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6B9FD-54B1-4393-8DF7-84B19327C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3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6B9FD-54B1-4393-8DF7-84B19327C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41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6B9FD-54B1-4393-8DF7-84B19327C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84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6B9FD-54B1-4393-8DF7-84B19327C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99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6B9FD-54B1-4393-8DF7-84B19327C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22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6B9FD-54B1-4393-8DF7-84B19327C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F059-5447-4EBA-8862-32CA24CBA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5B643-C553-465E-A2B7-B56B23937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55CE1-6F96-44CD-947B-B64F9873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527B-9A58-4E54-B025-4594CC8DF816}" type="datetimeFigureOut">
              <a:rPr lang="en-US" smtClean="0"/>
              <a:t>9/1/21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EE789-F8F2-484D-8858-FD5DC09C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71223-925F-4878-A5FD-58709716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2727-75AE-4F94-BABB-C75E2C6B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5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C53B-B06C-4BDF-918A-5896CCD2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A6603-6280-4697-9061-28472B628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849E7-F7D1-41A5-8FB4-412AFD42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527B-9A58-4E54-B025-4594CC8DF816}" type="datetimeFigureOut">
              <a:rPr lang="en-US" smtClean="0"/>
              <a:t>9/1/21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A522C-FA73-4BD1-8EE7-62F245E9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00584-E155-4FE3-A516-2722A145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2727-75AE-4F94-BABB-C75E2C6B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5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8BF81B-DFFD-4C4F-B436-24A89D70C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87985-DBAA-4438-9FD6-03925A733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90B5F-6A7A-470F-8656-0CE27AB70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527B-9A58-4E54-B025-4594CC8DF816}" type="datetimeFigureOut">
              <a:rPr lang="en-US" smtClean="0"/>
              <a:t>9/1/21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CDE43-5CCB-4314-BB93-3938E6A9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91EA2-0505-4E17-AF19-9C59D8AA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2727-75AE-4F94-BABB-C75E2C6B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94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6096000" y="3748218"/>
            <a:ext cx="6096000" cy="31097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55455"/>
            <a:ext cx="6096000" cy="309276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5545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244496" y="126835"/>
            <a:ext cx="7778627" cy="427048"/>
          </a:xfrm>
        </p:spPr>
        <p:txBody>
          <a:bodyPr lIns="0" rIns="0" anchor="b" anchorCtr="0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1523" y="795538"/>
            <a:ext cx="2718920" cy="352222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1200" b="1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2"/>
          </p:nvPr>
        </p:nvSpPr>
        <p:spPr>
          <a:xfrm>
            <a:off x="254463" y="1221201"/>
            <a:ext cx="2706624" cy="2339295"/>
          </a:xfrm>
        </p:spPr>
        <p:txBody>
          <a:bodyPr lIns="73152" rIns="0">
            <a:normAutofit/>
          </a:bodyPr>
          <a:lstStyle>
            <a:lvl1pPr marL="0" indent="0" algn="l">
              <a:lnSpc>
                <a:spcPct val="120000"/>
              </a:lnSpc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 descr="An empty placeholder to add an image. Click on the placeholder and select the image that you wish to add"/>
          <p:cNvSpPr>
            <a:spLocks noGrp="1" noChangeAspect="1"/>
          </p:cNvSpPr>
          <p:nvPr>
            <p:ph type="pic" idx="1"/>
          </p:nvPr>
        </p:nvSpPr>
        <p:spPr>
          <a:xfrm>
            <a:off x="3156661" y="811991"/>
            <a:ext cx="2794009" cy="2343903"/>
          </a:xfrm>
        </p:spPr>
        <p:txBody>
          <a:bodyPr lIns="0" tIns="0" rIns="0" bIns="0" anchor="ctr" anchorCtr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14"/>
          </p:nvPr>
        </p:nvSpPr>
        <p:spPr>
          <a:xfrm>
            <a:off x="3171459" y="3242255"/>
            <a:ext cx="2792796" cy="292223"/>
          </a:xfrm>
        </p:spPr>
        <p:txBody>
          <a:bodyPr lIns="0" rIns="0">
            <a:normAutofit/>
          </a:bodyPr>
          <a:lstStyle>
            <a:lvl1pPr marL="0" indent="0"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21"/>
          </p:nvPr>
        </p:nvSpPr>
        <p:spPr>
          <a:xfrm>
            <a:off x="251523" y="3915257"/>
            <a:ext cx="2718919" cy="352222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1200" b="1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0"/>
          </p:nvPr>
        </p:nvSpPr>
        <p:spPr>
          <a:xfrm>
            <a:off x="238278" y="4340920"/>
            <a:ext cx="2732163" cy="2275564"/>
          </a:xfrm>
        </p:spPr>
        <p:txBody>
          <a:bodyPr lIns="73152" rIns="0">
            <a:normAutofit/>
          </a:bodyPr>
          <a:lstStyle>
            <a:lvl1pPr marL="0" indent="0" algn="l">
              <a:lnSpc>
                <a:spcPct val="120000"/>
              </a:lnSpc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Picture Placeholder 2" descr="An empty placeholder to add an image. Click on the placeholder and select the image that you wish to add"/>
          <p:cNvSpPr>
            <a:spLocks noGrp="1" noChangeAspect="1"/>
          </p:cNvSpPr>
          <p:nvPr>
            <p:ph type="pic" idx="19"/>
          </p:nvPr>
        </p:nvSpPr>
        <p:spPr>
          <a:xfrm>
            <a:off x="3152606" y="3901121"/>
            <a:ext cx="2798064" cy="2340864"/>
          </a:xfrm>
        </p:spPr>
        <p:txBody>
          <a:bodyPr lIns="0" tIns="0" rIns="0" bIns="0" anchor="ctr" anchorCtr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2"/>
          </p:nvPr>
        </p:nvSpPr>
        <p:spPr>
          <a:xfrm>
            <a:off x="3157513" y="6329607"/>
            <a:ext cx="2768641" cy="292223"/>
          </a:xfrm>
        </p:spPr>
        <p:txBody>
          <a:bodyPr lIns="0" rIns="0">
            <a:normAutofit/>
          </a:bodyPr>
          <a:lstStyle>
            <a:lvl1pPr marL="0" indent="0"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17"/>
          </p:nvPr>
        </p:nvSpPr>
        <p:spPr>
          <a:xfrm>
            <a:off x="9221784" y="795538"/>
            <a:ext cx="2707481" cy="352222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1200" b="1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16"/>
          </p:nvPr>
        </p:nvSpPr>
        <p:spPr>
          <a:xfrm>
            <a:off x="9222640" y="1221201"/>
            <a:ext cx="2706624" cy="2306926"/>
          </a:xfrm>
        </p:spPr>
        <p:txBody>
          <a:bodyPr lIns="73152" rIns="0">
            <a:normAutofit/>
          </a:bodyPr>
          <a:lstStyle>
            <a:lvl1pPr marL="0" indent="0" algn="l">
              <a:lnSpc>
                <a:spcPct val="120000"/>
              </a:lnSpc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Picture Placeholder 2" descr="An empty placeholder to add an image. Click on the placeholder and select the image that you wish to add"/>
          <p:cNvSpPr>
            <a:spLocks noGrp="1" noChangeAspect="1"/>
          </p:cNvSpPr>
          <p:nvPr>
            <p:ph type="pic" idx="15"/>
          </p:nvPr>
        </p:nvSpPr>
        <p:spPr>
          <a:xfrm>
            <a:off x="6229510" y="824780"/>
            <a:ext cx="2798064" cy="2340864"/>
          </a:xfrm>
        </p:spPr>
        <p:txBody>
          <a:bodyPr lIns="0" tIns="0" rIns="0" bIns="0" anchor="ctr" anchorCtr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18"/>
          </p:nvPr>
        </p:nvSpPr>
        <p:spPr>
          <a:xfrm>
            <a:off x="6224258" y="3225464"/>
            <a:ext cx="2788920" cy="292223"/>
          </a:xfrm>
        </p:spPr>
        <p:txBody>
          <a:bodyPr lIns="0" rIns="0">
            <a:normAutofit/>
          </a:bodyPr>
          <a:lstStyle>
            <a:lvl1pPr marL="0" indent="0"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5"/>
          </p:nvPr>
        </p:nvSpPr>
        <p:spPr>
          <a:xfrm>
            <a:off x="9205600" y="3915257"/>
            <a:ext cx="2730691" cy="352222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1200" b="1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3"/>
          <p:cNvSpPr>
            <a:spLocks noGrp="1"/>
          </p:cNvSpPr>
          <p:nvPr>
            <p:ph type="body" sz="half" idx="24"/>
          </p:nvPr>
        </p:nvSpPr>
        <p:spPr>
          <a:xfrm>
            <a:off x="9188722" y="4340920"/>
            <a:ext cx="2747569" cy="2275564"/>
          </a:xfrm>
        </p:spPr>
        <p:txBody>
          <a:bodyPr lIns="73152" rIns="0">
            <a:normAutofit/>
          </a:bodyPr>
          <a:lstStyle>
            <a:lvl1pPr marL="0" indent="0" algn="l">
              <a:lnSpc>
                <a:spcPct val="120000"/>
              </a:lnSpc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Picture Placeholder 2" descr="An empty placeholder to add an image. Click on the placeholder and select the image that you wish to add"/>
          <p:cNvSpPr>
            <a:spLocks noGrp="1" noChangeAspect="1"/>
          </p:cNvSpPr>
          <p:nvPr>
            <p:ph type="pic" idx="23"/>
          </p:nvPr>
        </p:nvSpPr>
        <p:spPr>
          <a:xfrm>
            <a:off x="6229510" y="3901121"/>
            <a:ext cx="2798064" cy="2340864"/>
          </a:xfrm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32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5" name="Text Placeholder 3"/>
          <p:cNvSpPr>
            <a:spLocks noGrp="1"/>
          </p:cNvSpPr>
          <p:nvPr>
            <p:ph type="body" sz="half" idx="26"/>
          </p:nvPr>
        </p:nvSpPr>
        <p:spPr>
          <a:xfrm>
            <a:off x="6232558" y="6324261"/>
            <a:ext cx="2788920" cy="292223"/>
          </a:xfrm>
        </p:spPr>
        <p:txBody>
          <a:bodyPr lIns="0" rIns="0">
            <a:normAutofit/>
          </a:bodyPr>
          <a:lstStyle>
            <a:lvl1pPr marL="0" indent="0"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4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sually impaired person walking on street with his dog guid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6"/>
            <a:ext cx="12201525" cy="685265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7323294" y="261374"/>
            <a:ext cx="4641409" cy="43751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96122" y="651258"/>
            <a:ext cx="4434436" cy="1325563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4"/>
          </p:nvPr>
        </p:nvSpPr>
        <p:spPr>
          <a:xfrm>
            <a:off x="7396123" y="3273335"/>
            <a:ext cx="4434436" cy="1048144"/>
          </a:xfrm>
          <a:noFill/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90000"/>
              </a:lnSpc>
              <a:defRPr lang="en-US" sz="1800" smtClean="0">
                <a:solidFill>
                  <a:schemeClr val="bg1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3324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55456"/>
            <a:ext cx="12192000" cy="620254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5545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0407" y="126835"/>
            <a:ext cx="7781544" cy="427048"/>
          </a:xfrm>
        </p:spPr>
        <p:txBody>
          <a:bodyPr lIns="0" rIns="0" anchor="b" anchorCtr="0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2"/>
          </p:nvPr>
        </p:nvSpPr>
        <p:spPr>
          <a:xfrm>
            <a:off x="475488" y="795528"/>
            <a:ext cx="10675305" cy="2778206"/>
          </a:xfrm>
        </p:spPr>
        <p:txBody>
          <a:bodyPr lIns="73152" rIns="0"/>
          <a:lstStyle>
            <a:lvl1pPr marL="0" indent="0" algn="l">
              <a:lnSpc>
                <a:spcPct val="100000"/>
              </a:lnSpc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5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7438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77335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77335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4678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378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92AA-4656-40D0-A165-C9F6A809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24A86-9E8A-445D-9187-2FCF258D4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30B7-D0D1-4528-8660-749C2020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527B-9A58-4E54-B025-4594CC8DF816}" type="datetimeFigureOut">
              <a:rPr lang="en-US" smtClean="0"/>
              <a:t>9/1/21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9019E-906F-4CCA-94A6-4BF4AC5D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C2E37-8F64-475F-A2CE-189C40FF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2727-75AE-4F94-BABB-C75E2C6B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4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CD49-8024-4D6B-8B3D-62BB315E5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8778D-C9B9-44A7-9F2B-4423F72BC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7D448-9AED-4922-A631-25A022E9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527B-9A58-4E54-B025-4594CC8DF816}" type="datetimeFigureOut">
              <a:rPr lang="en-US" smtClean="0"/>
              <a:t>9/1/21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173D5-73BB-4C43-B7E4-80429CF48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E58DD-5C96-4709-996C-FF36C42C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2727-75AE-4F94-BABB-C75E2C6B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3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7372-0ADB-4562-90C7-4DFFA481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E6BB0-8EFD-4AD1-B948-CEEB53B86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A4B54-D99A-4E6F-A1DC-279EACE13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88ABC-7794-46B3-BB15-E6EE5E5B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527B-9A58-4E54-B025-4594CC8DF816}" type="datetimeFigureOut">
              <a:rPr lang="en-US" smtClean="0"/>
              <a:t>9/1/21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F1DA6-25C6-4A0B-87A6-4385340A6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CEF82-96C8-41D5-B323-43148DB7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2727-75AE-4F94-BABB-C75E2C6B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8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C98B-1692-4B1A-B11E-7B34209E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63517-7156-4624-B54F-3DC90049A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07A47-7A70-41DD-B789-579E37C29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ADB69-4F80-498A-BA20-4A64A39DB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868D14-B798-443F-BA5B-A4AC63599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79EB9C-5983-4CA2-B64B-6905C916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527B-9A58-4E54-B025-4594CC8DF816}" type="datetimeFigureOut">
              <a:rPr lang="en-US" smtClean="0"/>
              <a:t>9/1/21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5ABD9D-FBF3-4942-9AA3-15760925E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36F404-D282-432B-840C-5BC7F66B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2727-75AE-4F94-BABB-C75E2C6B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1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25D5-CD11-440B-B9AA-B6EFB930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B3455-6FD0-4858-BA1F-A9C6E4EB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527B-9A58-4E54-B025-4594CC8DF816}" type="datetimeFigureOut">
              <a:rPr lang="en-US" smtClean="0"/>
              <a:t>9/1/21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F7DB2-73CF-4CC9-9159-6B141FA4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0DBCC-5842-4421-A1A0-B14FE238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2727-75AE-4F94-BABB-C75E2C6B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2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01760B-21CE-432D-BC93-746161D0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527B-9A58-4E54-B025-4594CC8DF816}" type="datetimeFigureOut">
              <a:rPr lang="en-US" smtClean="0"/>
              <a:t>9/1/21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3B3B6-E421-4C8D-83ED-EACEF4EB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7E1AD-B25D-444A-8A81-F957418F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2727-75AE-4F94-BABB-C75E2C6B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92A5C-0EF7-4DD0-A8B7-CECED93A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BE4B0-CD16-4D80-944F-9BFA19827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635E2-FBE9-48E8-BF35-A11D34138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E94E5-C6A3-4A66-872E-A79FAF8D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527B-9A58-4E54-B025-4594CC8DF816}" type="datetimeFigureOut">
              <a:rPr lang="en-US" smtClean="0"/>
              <a:t>9/1/21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9882D-0232-4256-8D46-A50DFD17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D9035-B59A-4A6A-9EA3-1CF6194A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2727-75AE-4F94-BABB-C75E2C6B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1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88FA-1B4D-432B-BA57-6D670CAB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1ACAD-2560-4D01-BE4F-D26A5A87F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4DB39-6649-4B45-8516-9934021CB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E5F84-6DA4-4859-B184-1D2DF308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527B-9A58-4E54-B025-4594CC8DF816}" type="datetimeFigureOut">
              <a:rPr lang="en-US" smtClean="0"/>
              <a:t>9/1/21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1ABD7-1F40-430B-BB19-E17CBD48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7ACEF-632C-433D-AC85-704FCCB9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2727-75AE-4F94-BABB-C75E2C6B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3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73EF30-D9ED-4D27-B61B-2BC7C64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5D1BA-CB02-4556-9488-C2260E9C1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1E9D0-8591-4FA3-9E85-481107758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527B-9A58-4E54-B025-4594CC8DF816}" type="datetimeFigureOut">
              <a:rPr lang="en-US" smtClean="0"/>
              <a:t>9/1/21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5EA3B-50CF-43FE-8CFE-EAFCA717B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954BE-4785-4139-B1DE-4CCF83DB6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02727-75AE-4F94-BABB-C75E2C6B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5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CB54FFA-1961-40F7-AFD2-26DF8881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6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!!BGRectangle">
            <a:extLst>
              <a:ext uri="{FF2B5EF4-FFF2-40B4-BE49-F238E27FC236}">
                <a16:creationId xmlns:a16="http://schemas.microsoft.com/office/drawing/2014/main" id="{89C1B8B3-9FDD-4D8C-9C4D-2FD7CFA2F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1961D-CBCB-429E-B945-BD72F9A018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2363"/>
            <a:ext cx="12191980" cy="687036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8036E6E-0901-48A7-BD2D-32FC1D4DC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5502" y="1819922"/>
            <a:ext cx="2816535" cy="3837926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Tedros Markos Tekle</a:t>
            </a:r>
          </a:p>
          <a:p>
            <a:pPr algn="l"/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5" name="!!Line">
            <a:extLst>
              <a:ext uri="{FF2B5EF4-FFF2-40B4-BE49-F238E27FC236}">
                <a16:creationId xmlns:a16="http://schemas.microsoft.com/office/drawing/2014/main" id="{93A9CEA1-EFF3-40F6-AB36-E232925E7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4632" y="2286000"/>
            <a:ext cx="27432" cy="22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E2B0EE-BB15-4D47-89D9-707A835C7225}"/>
              </a:ext>
            </a:extLst>
          </p:cNvPr>
          <p:cNvSpPr/>
          <p:nvPr/>
        </p:nvSpPr>
        <p:spPr>
          <a:xfrm>
            <a:off x="7377567" y="236871"/>
            <a:ext cx="4580877" cy="4234649"/>
          </a:xfrm>
          <a:prstGeom prst="rect">
            <a:avLst/>
          </a:prstGeom>
          <a:solidFill>
            <a:srgbClr val="A22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5D504-ACE1-4E23-853B-998F52C10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7567" y="296092"/>
            <a:ext cx="4580877" cy="4418004"/>
          </a:xfrm>
        </p:spPr>
        <p:txBody>
          <a:bodyPr anchor="ctr">
            <a:no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and Employment</a:t>
            </a:r>
            <a:b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Tedros Markos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Tekle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Immigrant and Refugee-Led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Development Network of IL</a:t>
            </a:r>
            <a:b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34FB94-6D3F-44E6-A8AA-2FCF453DA81D}"/>
              </a:ext>
            </a:extLst>
          </p:cNvPr>
          <p:cNvCxnSpPr/>
          <p:nvPr/>
        </p:nvCxnSpPr>
        <p:spPr>
          <a:xfrm>
            <a:off x="7641242" y="2534342"/>
            <a:ext cx="40535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DD5FAAA-8CB8-4C89-A7E6-823AF8647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942" y="3415463"/>
            <a:ext cx="427366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9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75487" y="138444"/>
            <a:ext cx="10236055" cy="513397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pic>
        <p:nvPicPr>
          <p:cNvPr id="4" name="Picture 3" descr="Teacher pointing to board representing educatio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688" y="85104"/>
            <a:ext cx="640080" cy="513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1A4B1-B323-4F64-83A6-3B97577ECB03}"/>
              </a:ext>
            </a:extLst>
          </p:cNvPr>
          <p:cNvSpPr txBox="1"/>
          <p:nvPr/>
        </p:nvSpPr>
        <p:spPr>
          <a:xfrm>
            <a:off x="11613904" y="6131304"/>
            <a:ext cx="4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F0A54A72-7A73-4305-BA09-B986F4291BE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5487" y="1009987"/>
            <a:ext cx="6058663" cy="2707386"/>
          </a:xfrm>
        </p:spPr>
        <p:txBody>
          <a:bodyPr>
            <a:noAutofit/>
          </a:bodyPr>
          <a:lstStyle/>
          <a:p>
            <a:pPr marL="571500" indent="-571500"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 came from a society where adverse childhood experiences and/or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trauma can be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least understood.</a:t>
            </a:r>
          </a:p>
          <a:p>
            <a:pPr marL="571500" indent="-571500"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Was a radio and press journalist in Eritrea.</a:t>
            </a:r>
          </a:p>
          <a:p>
            <a:pPr marL="571500" indent="-571500"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Spent five years in exile.</a:t>
            </a:r>
          </a:p>
          <a:p>
            <a:pPr marL="571500" indent="-571500"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Fled Eritrea for fear of reprisal.</a:t>
            </a:r>
          </a:p>
          <a:p>
            <a:pPr marL="571500" indent="-571500"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Came to the United States in December 2017.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8AF2C7AD-D26C-46F9-9FF6-7FDA4C3295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028" y="1034387"/>
            <a:ext cx="3806237" cy="2537490"/>
          </a:xfrm>
          <a:prstGeom prst="rect">
            <a:avLst/>
          </a:prstGeom>
        </p:spPr>
      </p:pic>
      <p:pic>
        <p:nvPicPr>
          <p:cNvPr id="9" name="Picture 8" descr="A picture containing text, indoor, old&#10;&#10;Description automatically generated">
            <a:extLst>
              <a:ext uri="{FF2B5EF4-FFF2-40B4-BE49-F238E27FC236}">
                <a16:creationId xmlns:a16="http://schemas.microsoft.com/office/drawing/2014/main" id="{73DE8B2A-1D3F-4DED-ABC5-385F65F870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028" y="3717373"/>
            <a:ext cx="3806237" cy="25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75487" y="138444"/>
            <a:ext cx="10236055" cy="513397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My First Days in the United States</a:t>
            </a:r>
          </a:p>
        </p:txBody>
      </p:sp>
      <p:pic>
        <p:nvPicPr>
          <p:cNvPr id="4" name="Picture 3" descr="Teacher pointing to board representing educatio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688" y="85104"/>
            <a:ext cx="640080" cy="513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1A4B1-B323-4F64-83A6-3B97577ECB03}"/>
              </a:ext>
            </a:extLst>
          </p:cNvPr>
          <p:cNvSpPr txBox="1"/>
          <p:nvPr/>
        </p:nvSpPr>
        <p:spPr>
          <a:xfrm>
            <a:off x="11613904" y="6131304"/>
            <a:ext cx="4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F0A54A72-7A73-4305-BA09-B986F4291BE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048000" y="832248"/>
            <a:ext cx="8789741" cy="2707386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Resettlement agencies often prefer to stay oblivious to new arrivals, particularly, those with disabilities.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These same agencies do not have staff trained specifically to support refugees with disabilities.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Consumer organizations for and of people with disabilities do not run programs that can help refugees with disabilities integrate into the new society.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My work experience and educational background in my home country has been of little avail in my quest for gainful employment.</a:t>
            </a:r>
          </a:p>
        </p:txBody>
      </p:sp>
      <p:pic>
        <p:nvPicPr>
          <p:cNvPr id="3" name="Picture 2" descr="A close-up of a flag&#10;&#10;Description automatically generated with medium confidence">
            <a:extLst>
              <a:ext uri="{FF2B5EF4-FFF2-40B4-BE49-F238E27FC236}">
                <a16:creationId xmlns:a16="http://schemas.microsoft.com/office/drawing/2014/main" id="{1DDD4C51-9AEF-47E2-8147-1C6E6072D6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21" y="832248"/>
            <a:ext cx="2784230" cy="588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1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75487" y="138444"/>
            <a:ext cx="10236055" cy="513397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Accessibility Challenges at School</a:t>
            </a:r>
          </a:p>
        </p:txBody>
      </p:sp>
      <p:pic>
        <p:nvPicPr>
          <p:cNvPr id="4" name="Picture 3" descr="Teacher pointing to board representing educatio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688" y="85104"/>
            <a:ext cx="640080" cy="513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1A4B1-B323-4F64-83A6-3B97577ECB03}"/>
              </a:ext>
            </a:extLst>
          </p:cNvPr>
          <p:cNvSpPr txBox="1"/>
          <p:nvPr/>
        </p:nvSpPr>
        <p:spPr>
          <a:xfrm>
            <a:off x="11613904" y="6131304"/>
            <a:ext cx="4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3760F0-0C83-433D-837F-B0CB28E6BF25}"/>
              </a:ext>
            </a:extLst>
          </p:cNvPr>
          <p:cNvSpPr txBox="1"/>
          <p:nvPr/>
        </p:nvSpPr>
        <p:spPr>
          <a:xfrm>
            <a:off x="475488" y="901914"/>
            <a:ext cx="652538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Inaccessible or partially accessible web conferencing apps.</a:t>
            </a:r>
          </a:p>
          <a:p>
            <a:pPr marL="571500" indent="-5715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Websites not designed with assistive technology and inclusion in mind.</a:t>
            </a:r>
          </a:p>
          <a:p>
            <a:pPr marL="571500" indent="-5715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Inaccessible instructional materials and examinations containing charts.</a:t>
            </a:r>
          </a:p>
          <a:p>
            <a:pPr marL="571500" indent="-5715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Counterintuitive web design that impedes efficiency.</a:t>
            </a:r>
          </a:p>
        </p:txBody>
      </p:sp>
      <p:pic>
        <p:nvPicPr>
          <p:cNvPr id="3" name="Picture 2" descr="A person sitting at a desk using a computer&#10;&#10;Description automatically generated with low confidence">
            <a:extLst>
              <a:ext uri="{FF2B5EF4-FFF2-40B4-BE49-F238E27FC236}">
                <a16:creationId xmlns:a16="http://schemas.microsoft.com/office/drawing/2014/main" id="{BAF29DD7-3ADA-46C6-A86A-DBF552AA75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366" y="1009650"/>
            <a:ext cx="445714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8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75487" y="138444"/>
            <a:ext cx="10236055" cy="513397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Disability and Ableism Defined </a:t>
            </a:r>
          </a:p>
        </p:txBody>
      </p:sp>
      <p:pic>
        <p:nvPicPr>
          <p:cNvPr id="4" name="Picture 3" descr="Teacher pointing to board representing educatio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688" y="85104"/>
            <a:ext cx="640080" cy="513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1A4B1-B323-4F64-83A6-3B97577ECB03}"/>
              </a:ext>
            </a:extLst>
          </p:cNvPr>
          <p:cNvSpPr txBox="1"/>
          <p:nvPr/>
        </p:nvSpPr>
        <p:spPr>
          <a:xfrm>
            <a:off x="11613904" y="6131304"/>
            <a:ext cx="4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A7D33773-522D-4AA7-A240-229795A7C6BF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68893" y="736078"/>
            <a:ext cx="11145011" cy="5257649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SzPct val="101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World Health Organization (WHO): A disability is any condition of the body or mind (also called an impairment) that makes it more difficult for the person with the condition to do certain activities (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limitation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 and interact with the world around them (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restrictions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01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Americans with Disabilities Act: The ADA defines a person with a disability as a person who has a physical or mental impairment that substantially limits one or more major life activity.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01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Activity is the execution of a task or action by an individual.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01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Participation is a person’s involvement in a life situation.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01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Ableism: Discrimination in favor of the able-bodied.</a:t>
            </a:r>
          </a:p>
          <a:p>
            <a:pPr marL="342900" algn="ctr">
              <a:buClr>
                <a:schemeClr val="dk1"/>
              </a:buClr>
              <a:buSzPts val="2400"/>
            </a:pP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7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276705" y="598501"/>
            <a:ext cx="11337199" cy="513397"/>
          </a:xfrm>
        </p:spPr>
        <p:txBody>
          <a:bodyPr>
            <a:noAutofit/>
          </a:bodyPr>
          <a:lstStyle/>
          <a:p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Listed Conditions May or Can be Disabling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Teacher pointing to board representing educatio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688" y="85104"/>
            <a:ext cx="640080" cy="513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1A4B1-B323-4F64-83A6-3B97577ECB03}"/>
              </a:ext>
            </a:extLst>
          </p:cNvPr>
          <p:cNvSpPr txBox="1"/>
          <p:nvPr/>
        </p:nvSpPr>
        <p:spPr>
          <a:xfrm>
            <a:off x="11613904" y="6131304"/>
            <a:ext cx="4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6567DBCB-FC72-41D5-AE2F-456248719B93}"/>
              </a:ext>
            </a:extLst>
          </p:cNvPr>
          <p:cNvSpPr txBox="1">
            <a:spLocks/>
          </p:cNvSpPr>
          <p:nvPr/>
        </p:nvSpPr>
        <p:spPr>
          <a:xfrm>
            <a:off x="475487" y="952433"/>
            <a:ext cx="11145011" cy="2707386"/>
          </a:xfrm>
          <a:prstGeom prst="rect">
            <a:avLst/>
          </a:prstGeom>
        </p:spPr>
        <p:txBody>
          <a:bodyPr vert="horz" lIns="73152" tIns="45720" rIns="0" bIns="45720" numCol="2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Cancer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Diabetes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Post-traumatic stress disorder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HIV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Autism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Cerebral palsy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Deafness or hearing loss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Blindness or low vision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Epilepsy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Mobility disabilities such as those requiring the use of a wheelchair, walker, or cane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Intellectual disabilities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Major depressive disorder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Traumatic brain injury</a:t>
            </a:r>
          </a:p>
          <a:p>
            <a:pPr marL="914400" indent="-571500" algn="ctr">
              <a:buClr>
                <a:schemeClr val="accent2">
                  <a:lumMod val="75000"/>
                </a:schemeClr>
              </a:buClr>
              <a:buSzPts val="2400"/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75487" y="138444"/>
            <a:ext cx="10236055" cy="513397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Inclusion at Work </a:t>
            </a:r>
          </a:p>
        </p:txBody>
      </p:sp>
      <p:pic>
        <p:nvPicPr>
          <p:cNvPr id="4" name="Picture 3" descr="Teacher pointing to board representing educatio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688" y="85104"/>
            <a:ext cx="640080" cy="513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1A4B1-B323-4F64-83A6-3B97577ECB03}"/>
              </a:ext>
            </a:extLst>
          </p:cNvPr>
          <p:cNvSpPr txBox="1"/>
          <p:nvPr/>
        </p:nvSpPr>
        <p:spPr>
          <a:xfrm>
            <a:off x="11613904" y="6131304"/>
            <a:ext cx="4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4F3515D1-D06E-43B8-8925-C5D306A172D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075756" y="1036619"/>
            <a:ext cx="7326932" cy="5390813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Inclusion at work involves creating reasonable opportunities for gainful employment for people with disabilities.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Accessibility is the ability of disabled people to access and efficiently use products, devices, services, and/or environments.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Is the physical and digital environment at work equally accessible to everyone?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Are products, devices, services, and/or environments in any organization accessible to, useable and navigable by everyone?</a:t>
            </a:r>
          </a:p>
        </p:txBody>
      </p:sp>
      <p:pic>
        <p:nvPicPr>
          <p:cNvPr id="3" name="Picture 2" descr="A picture containing person, wall, person, dressed&#10;&#10;Description automatically generated">
            <a:extLst>
              <a:ext uri="{FF2B5EF4-FFF2-40B4-BE49-F238E27FC236}">
                <a16:creationId xmlns:a16="http://schemas.microsoft.com/office/drawing/2014/main" id="{12F601D3-ACFE-4B3F-A0FF-A6C0714B5F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05" y="1148698"/>
            <a:ext cx="3444435" cy="51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75487" y="138444"/>
            <a:ext cx="10236055" cy="513397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Reasonable Accommodations</a:t>
            </a:r>
          </a:p>
        </p:txBody>
      </p:sp>
      <p:pic>
        <p:nvPicPr>
          <p:cNvPr id="4" name="Picture 3" descr="Teacher pointing to board representing educatio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688" y="85104"/>
            <a:ext cx="640080" cy="513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1A4B1-B323-4F64-83A6-3B97577ECB03}"/>
              </a:ext>
            </a:extLst>
          </p:cNvPr>
          <p:cNvSpPr txBox="1"/>
          <p:nvPr/>
        </p:nvSpPr>
        <p:spPr>
          <a:xfrm>
            <a:off x="11613904" y="6131304"/>
            <a:ext cx="4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6E94D169-CCC5-4B70-B333-46232580C80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24287" y="1054377"/>
            <a:ext cx="3468267" cy="4055997"/>
          </a:xfrm>
        </p:spPr>
        <p:txBody>
          <a:bodyPr>
            <a:noAutofit/>
          </a:bodyPr>
          <a:lstStyle/>
          <a:p>
            <a:pPr marL="914400" indent="-571500"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No-tech</a:t>
            </a:r>
          </a:p>
          <a:p>
            <a:pPr marL="914400" indent="-571500"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Low-tech</a:t>
            </a:r>
          </a:p>
          <a:p>
            <a:pPr marL="914400" indent="-571500"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High-tech</a:t>
            </a:r>
          </a:p>
        </p:txBody>
      </p:sp>
      <p:pic>
        <p:nvPicPr>
          <p:cNvPr id="3" name="Picture 2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8F688270-361A-4CBF-AC5B-46B3BDF60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5312" y="3684233"/>
            <a:ext cx="2790778" cy="2592280"/>
          </a:xfrm>
          <a:prstGeom prst="rect">
            <a:avLst/>
          </a:prstGeom>
        </p:spPr>
      </p:pic>
      <p:pic>
        <p:nvPicPr>
          <p:cNvPr id="7" name="Picture 6" descr="A picture containing text, indoor, computer, domestic cat&#10;&#10;Description automatically generated">
            <a:extLst>
              <a:ext uri="{FF2B5EF4-FFF2-40B4-BE49-F238E27FC236}">
                <a16:creationId xmlns:a16="http://schemas.microsoft.com/office/drawing/2014/main" id="{EBC25AB6-69BB-427F-91AF-4764FA63D8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312" y="1054377"/>
            <a:ext cx="3660937" cy="2440624"/>
          </a:xfrm>
          <a:prstGeom prst="rect">
            <a:avLst/>
          </a:prstGeom>
        </p:spPr>
      </p:pic>
      <p:pic>
        <p:nvPicPr>
          <p:cNvPr id="12" name="Picture 11" descr="A picture containing dog, indoor, person, floor&#10;&#10;Description automatically generated">
            <a:extLst>
              <a:ext uri="{FF2B5EF4-FFF2-40B4-BE49-F238E27FC236}">
                <a16:creationId xmlns:a16="http://schemas.microsoft.com/office/drawing/2014/main" id="{C3A4EB06-2950-41C0-88AE-526D899E9B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715" y="1054377"/>
            <a:ext cx="3481424" cy="522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cessible Template Showcase">
  <a:themeElements>
    <a:clrScheme name="Custom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D83B0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le Template Sampler.potx" id="{864AF970-7FD1-42D6-A383-A1D0FB25FD18}" vid="{7C1FE561-A677-4DD3-92AF-99BA8CAD55D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469</Words>
  <Application>Microsoft Macintosh PowerPoint</Application>
  <PresentationFormat>Widescreen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Trebuchet MS</vt:lpstr>
      <vt:lpstr>Office Theme</vt:lpstr>
      <vt:lpstr>Accessible Template Showcase</vt:lpstr>
      <vt:lpstr>Disability and Employment  Tedros Markos Tekle  Immigrant and Refugee-Led Capacity Development Network of IL     </vt:lpstr>
      <vt:lpstr>Background</vt:lpstr>
      <vt:lpstr>My First Days in the United States</vt:lpstr>
      <vt:lpstr>Accessibility Challenges at School</vt:lpstr>
      <vt:lpstr>Disability and Ableism Defined </vt:lpstr>
      <vt:lpstr> The Listed Conditions May or Can be Disabling </vt:lpstr>
      <vt:lpstr>Inclusion at Work </vt:lpstr>
      <vt:lpstr>Reasonable Accommodations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and Employment</dc:title>
  <dc:creator>Tedros Markos Tekle</dc:creator>
  <cp:lastModifiedBy>Schlehlein, Heidi</cp:lastModifiedBy>
  <cp:revision>38</cp:revision>
  <dcterms:created xsi:type="dcterms:W3CDTF">2021-05-25T04:32:40Z</dcterms:created>
  <dcterms:modified xsi:type="dcterms:W3CDTF">2021-09-01T17:36:53Z</dcterms:modified>
</cp:coreProperties>
</file>