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 txBox="1">
            <a:spLocks/>
          </p:cNvSpPr>
          <p:nvPr/>
        </p:nvSpPr>
        <p:spPr bwMode="auto">
          <a:xfrm>
            <a:off x="10058400" y="6324601"/>
            <a:ext cx="17272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7FAD0F7-3B82-4269-9318-3968F4D5E113}" type="slidenum">
              <a:rPr lang="en-US" sz="1100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437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10972800" cy="990600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109728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 bwMode="auto">
          <a:xfrm>
            <a:off x="10058400" y="6324601"/>
            <a:ext cx="17272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7FAD0F7-3B82-4269-9318-3968F4D5E113}" type="slidenum">
              <a:rPr lang="en-US" sz="1100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12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8000" y="6477000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5"/>
                </a:solidFill>
              </a:defRPr>
            </a:lvl1pPr>
          </a:lstStyle>
          <a:p>
            <a:fld id="{F8B2ED51-A136-4354-9817-03FB02C8418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534400" y="152400"/>
            <a:ext cx="345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white"/>
                </a:solidFill>
              </a:rPr>
              <a:t>800-949-4232 (V/TTY)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white"/>
                </a:solidFill>
              </a:rPr>
              <a:t>www.adagreatlakes.org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-693614"/>
            <a:ext cx="316992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394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8000" y="6477000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5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1BFE09-CFA5-4C97-91D0-B5FD28CFB00F}" type="slidenum">
              <a:rPr lang="en-US" smtClean="0">
                <a:solidFill>
                  <a:srgbClr val="5AA2A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5AA2A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34400" y="152400"/>
            <a:ext cx="345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white"/>
                </a:solidFill>
              </a:rPr>
              <a:t>800-949-4232 (V/TTY)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white"/>
                </a:solidFill>
              </a:rPr>
              <a:t>www.adagreatlakes.org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-693614"/>
            <a:ext cx="316992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35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agreatlakes.org/" TargetMode="External"/><Relationship Id="rId2" Type="http://schemas.openxmlformats.org/officeDocument/2006/relationships/hyperlink" Target="mailto:adagreatlakes@uic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dagreatlakes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a-accessibletech.org/" TargetMode="External"/><Relationship Id="rId2" Type="http://schemas.openxmlformats.org/officeDocument/2006/relationships/hyperlink" Target="http://www.accessibilityonline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dacoordinator.org/" TargetMode="External"/><Relationship Id="rId5" Type="http://schemas.openxmlformats.org/officeDocument/2006/relationships/hyperlink" Target="http://www.ada-audio.org/" TargetMode="External"/><Relationship Id="rId4" Type="http://schemas.openxmlformats.org/officeDocument/2006/relationships/hyperlink" Target="http://www.ada-legal.org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IllinoisSelfAdvocacyAlliance/" TargetMode="External"/><Relationship Id="rId3" Type="http://schemas.openxmlformats.org/officeDocument/2006/relationships/hyperlink" Target="http://progresscil.org/" TargetMode="External"/><Relationship Id="rId7" Type="http://schemas.openxmlformats.org/officeDocument/2006/relationships/hyperlink" Target="https://www.biail.com/" TargetMode="External"/><Relationship Id="rId2" Type="http://schemas.openxmlformats.org/officeDocument/2006/relationships/hyperlink" Target="https://accessliving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amiillinois.org/" TargetMode="External"/><Relationship Id="rId11" Type="http://schemas.openxmlformats.org/officeDocument/2006/relationships/hyperlink" Target="https://www.equipforequality.org/" TargetMode="External"/><Relationship Id="rId5" Type="http://schemas.openxmlformats.org/officeDocument/2006/relationships/hyperlink" Target="https://chicagohearingsociety.org/" TargetMode="External"/><Relationship Id="rId10" Type="http://schemas.openxmlformats.org/officeDocument/2006/relationships/hyperlink" Target="https://www.thearcofil.org/" TargetMode="External"/><Relationship Id="rId4" Type="http://schemas.openxmlformats.org/officeDocument/2006/relationships/hyperlink" Target="https://chicagolighthouse.org/" TargetMode="External"/><Relationship Id="rId9" Type="http://schemas.openxmlformats.org/officeDocument/2006/relationships/hyperlink" Target="https://frcd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93834-2879-47FE-B57B-AE4D3460A8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Americans With Disabilities Act of 1990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D51400-74CE-4509-B1E4-F1E7F28618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Key Issues for CBO’s Serving Immigrants and Refugees</a:t>
            </a:r>
          </a:p>
          <a:p>
            <a:r>
              <a:rPr lang="en-US" dirty="0"/>
              <a:t>Great Lakes ADA Center</a:t>
            </a:r>
          </a:p>
        </p:txBody>
      </p:sp>
      <p:pic>
        <p:nvPicPr>
          <p:cNvPr id="5" name="Picture 4" descr="Great Lakes ADA Center Logo&#10;Celebbrating 30th Anniversary 1991-2001">
            <a:extLst>
              <a:ext uri="{FF2B5EF4-FFF2-40B4-BE49-F238E27FC236}">
                <a16:creationId xmlns:a16="http://schemas.microsoft.com/office/drawing/2014/main" id="{BBAD4BDE-0493-4616-B3C7-5434EEC94C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256" y="4008570"/>
            <a:ext cx="1753226" cy="1753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989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28B4F-BFD3-42D9-BAEF-CA82B74BE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Us: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50A58-BA66-42BA-B8C1-AFBED76B5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Great Lakes ADA Center</a:t>
            </a:r>
          </a:p>
          <a:p>
            <a:pPr marL="0" indent="0" algn="ctr">
              <a:buNone/>
            </a:pPr>
            <a:r>
              <a:rPr lang="en-US" sz="2800" dirty="0"/>
              <a:t>1640 W Roosevelt Road</a:t>
            </a:r>
          </a:p>
          <a:p>
            <a:pPr marL="0" indent="0" algn="ctr">
              <a:buNone/>
            </a:pPr>
            <a:r>
              <a:rPr lang="en-US" sz="2800" dirty="0"/>
              <a:t>Chicago, IL 60608</a:t>
            </a:r>
          </a:p>
          <a:p>
            <a:pPr marL="0" indent="0" algn="ctr">
              <a:buNone/>
            </a:pPr>
            <a:r>
              <a:rPr lang="en-US" sz="2800" dirty="0"/>
              <a:t>312-413-1407</a:t>
            </a:r>
          </a:p>
          <a:p>
            <a:pPr marL="0" indent="0" algn="ctr">
              <a:buNone/>
            </a:pPr>
            <a:r>
              <a:rPr lang="en-US" sz="2800" dirty="0"/>
              <a:t>800-949-4232</a:t>
            </a:r>
          </a:p>
          <a:p>
            <a:pPr marL="0" indent="0" algn="ctr">
              <a:buNone/>
            </a:pPr>
            <a:r>
              <a:rPr lang="en-US" sz="2800" dirty="0">
                <a:hlinkClick r:id="rId2"/>
              </a:rPr>
              <a:t>adagreatlakes@uic.edu</a:t>
            </a:r>
            <a:endParaRPr lang="en-US" sz="2800" dirty="0"/>
          </a:p>
          <a:p>
            <a:pPr marL="0" indent="0" algn="ctr">
              <a:buNone/>
            </a:pPr>
            <a:r>
              <a:rPr lang="en-US" sz="2800" dirty="0">
                <a:hlinkClick r:id="rId3"/>
              </a:rPr>
              <a:t>www.adagreatlakes.org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                                 Follow us on      </a:t>
            </a:r>
          </a:p>
          <a:p>
            <a:pPr marL="0" indent="0" algn="ctr">
              <a:buNone/>
            </a:pPr>
            <a:endParaRPr lang="en-US" sz="2800" dirty="0"/>
          </a:p>
        </p:txBody>
      </p:sp>
      <p:pic>
        <p:nvPicPr>
          <p:cNvPr id="5" name="Picture 4" descr="Logos for Facebook, YouTube, Twitter, Instagram and LinkedIN">
            <a:extLst>
              <a:ext uri="{FF2B5EF4-FFF2-40B4-BE49-F238E27FC236}">
                <a16:creationId xmlns:a16="http://schemas.microsoft.com/office/drawing/2014/main" id="{CF0D719F-6D3D-43B0-AEB4-012AC87C6A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7156" y="5468558"/>
            <a:ext cx="2707431" cy="480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363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22D09A7-577D-43FF-98AB-F1CC72F4D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covered?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3BC303B-DAA6-4C6B-9EF9-9F8C1127D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Anyone</a:t>
            </a:r>
            <a:r>
              <a:rPr lang="en-US" dirty="0"/>
              <a:t> who has a physical or mental impairment that substantially limits one or more of their major life activities</a:t>
            </a:r>
          </a:p>
          <a:p>
            <a:pPr lvl="1"/>
            <a:r>
              <a:rPr lang="en-US" dirty="0"/>
              <a:t>Breathing, thinking, walking, talking, seeing, hearing, bodily functions, etc.</a:t>
            </a:r>
          </a:p>
          <a:p>
            <a:pPr lvl="1"/>
            <a:r>
              <a:rPr lang="en-US" dirty="0"/>
              <a:t>Limitation does not have to be permanent or long term;</a:t>
            </a:r>
          </a:p>
          <a:p>
            <a:pPr lvl="1"/>
            <a:r>
              <a:rPr lang="en-US" dirty="0"/>
              <a:t>Current users of illegal substances are not covered;</a:t>
            </a:r>
          </a:p>
          <a:p>
            <a:pPr lvl="1"/>
            <a:r>
              <a:rPr lang="en-US" dirty="0"/>
              <a:t>Citizenship status does not matter</a:t>
            </a:r>
          </a:p>
          <a:p>
            <a:pPr lvl="1"/>
            <a:endParaRPr lang="en-US" dirty="0"/>
          </a:p>
          <a:p>
            <a:r>
              <a:rPr lang="en-US" b="1" dirty="0"/>
              <a:t>Anyone</a:t>
            </a:r>
            <a:r>
              <a:rPr lang="en-US" dirty="0"/>
              <a:t> who has a record of such an impairment</a:t>
            </a:r>
          </a:p>
          <a:p>
            <a:pPr lvl="1"/>
            <a:r>
              <a:rPr lang="en-US" dirty="0"/>
              <a:t>Examples:  Past history of alcohol or illegal drug use; cancer or mental illness</a:t>
            </a:r>
          </a:p>
          <a:p>
            <a:pPr lvl="1"/>
            <a:endParaRPr lang="en-US" dirty="0"/>
          </a:p>
          <a:p>
            <a:r>
              <a:rPr lang="en-US" b="1" dirty="0"/>
              <a:t>Anyone</a:t>
            </a:r>
            <a:r>
              <a:rPr lang="en-US" dirty="0"/>
              <a:t> who is regarded as having such an impairment</a:t>
            </a:r>
          </a:p>
          <a:p>
            <a:pPr lvl="1"/>
            <a:r>
              <a:rPr lang="en-US" dirty="0"/>
              <a:t>Negative action taken based on stereotypes about what someone can or cannot do or judged by how they look/act</a:t>
            </a:r>
          </a:p>
        </p:txBody>
      </p:sp>
    </p:spTree>
    <p:extLst>
      <p:ext uri="{BB962C8B-B14F-4D97-AF65-F5344CB8AC3E}">
        <p14:creationId xmlns:p14="http://schemas.microsoft.com/office/powerpoint/2010/main" val="420836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1DEFB-E3B0-4091-8225-BA24627C4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protections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38ED8-848D-4C92-B5D2-D4A2BE347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Employment</a:t>
            </a:r>
            <a:r>
              <a:rPr lang="en-US" dirty="0"/>
              <a:t> – Have a right to an accommodation to allow them to perform job tasks/duties</a:t>
            </a:r>
          </a:p>
          <a:p>
            <a:pPr lvl="1"/>
            <a:r>
              <a:rPr lang="en-US" dirty="0"/>
              <a:t>Providing specialized equipment</a:t>
            </a:r>
          </a:p>
          <a:p>
            <a:pPr lvl="1"/>
            <a:r>
              <a:rPr lang="en-US" dirty="0"/>
              <a:t>Allowing for altered work schedule</a:t>
            </a:r>
          </a:p>
          <a:p>
            <a:pPr lvl="1"/>
            <a:r>
              <a:rPr lang="en-US" dirty="0"/>
              <a:t>Accessible environment (Parking, doors, bathroom, etc.)</a:t>
            </a:r>
          </a:p>
          <a:p>
            <a:pPr lvl="1"/>
            <a:r>
              <a:rPr lang="en-US" dirty="0"/>
              <a:t>Specialized services for communication (i.e. Sign Language Interpreter, assistive technology for computer or telephone access, etc.)</a:t>
            </a:r>
          </a:p>
          <a:p>
            <a:pPr lvl="1"/>
            <a:r>
              <a:rPr lang="en-US" dirty="0"/>
              <a:t>Leave for treatment of medical condition</a:t>
            </a:r>
          </a:p>
          <a:p>
            <a:pPr lvl="1"/>
            <a:endParaRPr lang="en-US" dirty="0"/>
          </a:p>
          <a:p>
            <a:r>
              <a:rPr lang="en-US" b="1" dirty="0"/>
              <a:t>Local and State Government </a:t>
            </a:r>
            <a:r>
              <a:rPr lang="en-US" dirty="0"/>
              <a:t>– Access to goods and services</a:t>
            </a:r>
          </a:p>
          <a:p>
            <a:pPr lvl="1"/>
            <a:r>
              <a:rPr lang="en-US" dirty="0"/>
              <a:t>Physical access to all facilities</a:t>
            </a:r>
          </a:p>
          <a:p>
            <a:pPr lvl="1"/>
            <a:r>
              <a:rPr lang="en-US" dirty="0"/>
              <a:t>Accessible Public Transportation</a:t>
            </a:r>
          </a:p>
          <a:p>
            <a:pPr lvl="1"/>
            <a:r>
              <a:rPr lang="en-US" dirty="0"/>
              <a:t>Communication access for meetings, information, events (Sign language, real-time captioning, Braille, large print, etc.)</a:t>
            </a:r>
          </a:p>
          <a:p>
            <a:pPr lvl="1"/>
            <a:r>
              <a:rPr lang="en-US" dirty="0"/>
              <a:t>Modification of policy and procedures (alternate ID, alternate location for services (home, etc.), allow service animal, etc.)</a:t>
            </a:r>
          </a:p>
          <a:p>
            <a:pPr lvl="1"/>
            <a:r>
              <a:rPr lang="en-US" dirty="0"/>
              <a:t>Accommodations in Post Secondary Education for students with disabilities</a:t>
            </a:r>
          </a:p>
        </p:txBody>
      </p:sp>
    </p:spTree>
    <p:extLst>
      <p:ext uri="{BB962C8B-B14F-4D97-AF65-F5344CB8AC3E}">
        <p14:creationId xmlns:p14="http://schemas.microsoft.com/office/powerpoint/2010/main" val="23235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7A9DD-4AE8-41A0-A768-26A9C2270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protections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77F74-3DAC-4003-9C16-22067B86D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Places of Public Accommodation (Private Business) –</a:t>
            </a:r>
            <a:r>
              <a:rPr lang="en-US" dirty="0"/>
              <a:t>Access to goods and services</a:t>
            </a:r>
          </a:p>
          <a:p>
            <a:pPr lvl="1"/>
            <a:r>
              <a:rPr lang="en-US" dirty="0"/>
              <a:t>Physical access to all facilities</a:t>
            </a:r>
          </a:p>
          <a:p>
            <a:pPr lvl="1"/>
            <a:r>
              <a:rPr lang="en-US" dirty="0"/>
              <a:t>Communication access for information, events, legal interactions/medical appointments (Sign language, real-time captioning, Braille, large print, etc.)</a:t>
            </a:r>
          </a:p>
          <a:p>
            <a:pPr lvl="1"/>
            <a:r>
              <a:rPr lang="en-US" dirty="0"/>
              <a:t>Modification of policy and procedures (alternate ID, alternate method of obtaining goods and services (curbside, home delivery, etc.), allow service animal, etc.)</a:t>
            </a:r>
          </a:p>
          <a:p>
            <a:pPr lvl="1"/>
            <a:r>
              <a:rPr lang="en-US" dirty="0"/>
              <a:t>Access to private transportation (Rideshare, Shuttle buses, Taxi’s, etc.)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090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F29B9-BD07-4912-8D69-ECD519863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Great Lakes ADA Center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DB234-C795-4B66-AFF0-F96564215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Technical Assistance </a:t>
            </a:r>
          </a:p>
          <a:p>
            <a:pPr lvl="1"/>
            <a:r>
              <a:rPr lang="en-US" dirty="0"/>
              <a:t>Trained staff person available 8am-5pm CT  Monday – Friday to discuss ADA related issues</a:t>
            </a:r>
          </a:p>
          <a:p>
            <a:pPr lvl="2"/>
            <a:r>
              <a:rPr lang="en-US" dirty="0"/>
              <a:t>800-949-4232</a:t>
            </a:r>
          </a:p>
          <a:p>
            <a:pPr lvl="2"/>
            <a:endParaRPr lang="en-US" dirty="0"/>
          </a:p>
          <a:p>
            <a:r>
              <a:rPr lang="en-US" b="1" dirty="0"/>
              <a:t>Website</a:t>
            </a:r>
            <a:r>
              <a:rPr lang="en-US" dirty="0"/>
              <a:t> with multiple resources and on-line inquiry form available 24/7</a:t>
            </a:r>
          </a:p>
          <a:p>
            <a:pPr lvl="1"/>
            <a:r>
              <a:rPr lang="en-US" dirty="0">
                <a:hlinkClick r:id="rId2"/>
              </a:rPr>
              <a:t>www.adagreatlakes.org</a:t>
            </a:r>
            <a:endParaRPr lang="en-US" dirty="0"/>
          </a:p>
          <a:p>
            <a:pPr lvl="2"/>
            <a:endParaRPr lang="en-US" dirty="0"/>
          </a:p>
          <a:p>
            <a:r>
              <a:rPr lang="en-US" b="1" dirty="0"/>
              <a:t>Customized Training </a:t>
            </a:r>
            <a:r>
              <a:rPr lang="en-US" dirty="0"/>
              <a:t>either in-person or virtual </a:t>
            </a:r>
          </a:p>
          <a:p>
            <a:pPr lvl="1"/>
            <a:r>
              <a:rPr lang="en-US" dirty="0"/>
              <a:t>Employment</a:t>
            </a:r>
          </a:p>
          <a:p>
            <a:pPr lvl="1"/>
            <a:r>
              <a:rPr lang="en-US" dirty="0"/>
              <a:t>Architectural Accessibility</a:t>
            </a:r>
          </a:p>
          <a:p>
            <a:pPr lvl="1"/>
            <a:r>
              <a:rPr lang="en-US" dirty="0"/>
              <a:t>Access to goods and services</a:t>
            </a:r>
          </a:p>
          <a:p>
            <a:pPr lvl="1"/>
            <a:r>
              <a:rPr lang="en-US" dirty="0"/>
              <a:t>Communication Accessibility</a:t>
            </a:r>
          </a:p>
          <a:p>
            <a:pPr lvl="1"/>
            <a:r>
              <a:rPr lang="en-US" dirty="0"/>
              <a:t>Accessible Transportation</a:t>
            </a:r>
          </a:p>
          <a:p>
            <a:pPr lvl="1"/>
            <a:r>
              <a:rPr lang="en-US" dirty="0"/>
              <a:t>Electronic Information Accessibility (websites, social media, documents, etc.)</a:t>
            </a:r>
          </a:p>
          <a:p>
            <a:pPr lvl="1"/>
            <a:r>
              <a:rPr lang="en-US" dirty="0"/>
              <a:t>Disability Awareness</a:t>
            </a:r>
          </a:p>
          <a:p>
            <a:pPr lvl="1"/>
            <a:r>
              <a:rPr lang="en-US" dirty="0"/>
              <a:t>ADA and intersect with other laws (Housing, Education, etc.)</a:t>
            </a:r>
          </a:p>
        </p:txBody>
      </p:sp>
    </p:spTree>
    <p:extLst>
      <p:ext uri="{BB962C8B-B14F-4D97-AF65-F5344CB8AC3E}">
        <p14:creationId xmlns:p14="http://schemas.microsoft.com/office/powerpoint/2010/main" val="3998081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52EBB-A9D0-41C8-B64D-51B5B4323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Great Lakes ADA Center Services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88076-3127-44F8-AB30-F79CC03BE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On-line Training programs</a:t>
            </a:r>
          </a:p>
          <a:p>
            <a:pPr lvl="1"/>
            <a:r>
              <a:rPr lang="en-US" dirty="0"/>
              <a:t>Architectural Accessibility  </a:t>
            </a:r>
            <a:r>
              <a:rPr lang="en-US" dirty="0">
                <a:hlinkClick r:id="rId2"/>
              </a:rPr>
              <a:t>www.accessibilityonline.org</a:t>
            </a:r>
            <a:endParaRPr lang="en-US" dirty="0"/>
          </a:p>
          <a:p>
            <a:pPr lvl="1"/>
            <a:r>
              <a:rPr lang="en-US" dirty="0"/>
              <a:t>Accessible Information Technology  </a:t>
            </a:r>
            <a:r>
              <a:rPr lang="en-US" dirty="0">
                <a:hlinkClick r:id="rId3"/>
              </a:rPr>
              <a:t>www.ada-accessibletech.org</a:t>
            </a:r>
            <a:endParaRPr lang="en-US" dirty="0"/>
          </a:p>
          <a:p>
            <a:pPr lvl="1"/>
            <a:r>
              <a:rPr lang="en-US" dirty="0"/>
              <a:t>ADA Legal Case Law  </a:t>
            </a:r>
            <a:r>
              <a:rPr lang="en-US" dirty="0">
                <a:hlinkClick r:id="rId4"/>
              </a:rPr>
              <a:t>www.ada-legal.org</a:t>
            </a:r>
            <a:endParaRPr lang="en-US" dirty="0"/>
          </a:p>
          <a:p>
            <a:pPr lvl="1"/>
            <a:r>
              <a:rPr lang="en-US" dirty="0"/>
              <a:t>General ADA Topics  </a:t>
            </a:r>
            <a:r>
              <a:rPr lang="en-US" dirty="0">
                <a:hlinkClick r:id="rId5"/>
              </a:rPr>
              <a:t>www.ada-audio.org</a:t>
            </a:r>
            <a:endParaRPr lang="en-US" dirty="0"/>
          </a:p>
          <a:p>
            <a:pPr lvl="1"/>
            <a:endParaRPr lang="en-US" dirty="0"/>
          </a:p>
          <a:p>
            <a:r>
              <a:rPr lang="en-US" b="1" dirty="0"/>
              <a:t>ADA National Network – ADA Coordinator Certification Training Program</a:t>
            </a:r>
          </a:p>
          <a:p>
            <a:pPr lvl="1"/>
            <a:r>
              <a:rPr lang="en-US" dirty="0">
                <a:hlinkClick r:id="rId6"/>
              </a:rPr>
              <a:t>www.adacoordinator.org</a:t>
            </a:r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130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75240-3862-4930-B3D8-F14302C25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for Accessibility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D7DA9-7A4C-4339-8B23-80A1B4195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Integrate accessibility into everything you do</a:t>
            </a:r>
          </a:p>
          <a:p>
            <a:pPr lvl="1"/>
            <a:r>
              <a:rPr lang="en-US" dirty="0"/>
              <a:t>Plan accessibility into all events and activities even if you don’t know if there is someone with a disability who will be attending/participating</a:t>
            </a:r>
          </a:p>
          <a:p>
            <a:pPr lvl="1"/>
            <a:r>
              <a:rPr lang="en-US" dirty="0"/>
              <a:t>Budget for accommodations in all programs and activities</a:t>
            </a:r>
          </a:p>
          <a:p>
            <a:pPr lvl="2"/>
            <a:r>
              <a:rPr lang="en-US" dirty="0"/>
              <a:t>Real-time captioning, Sign Language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Create all your print materials so that they are accessible from the beginning.   Take into consideration accessibility when creating the resource, document, etc.</a:t>
            </a:r>
          </a:p>
          <a:p>
            <a:pPr lvl="1"/>
            <a:r>
              <a:rPr lang="en-US" dirty="0"/>
              <a:t>Much harder to “retro-fit” something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Use an accessibility checklist when selecting a venue to host a program that is open to the public</a:t>
            </a:r>
          </a:p>
          <a:p>
            <a:pPr lvl="1"/>
            <a:r>
              <a:rPr lang="en-US" dirty="0"/>
              <a:t>Create your own or use one of the numerous ones available in the 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42079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A1814-95BB-44ED-BF48-D2DC88239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for Accessibility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3EEEC-BA23-4C81-941A-84F43BE8E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en-US" dirty="0"/>
              <a:t>Create a committee/commission or task force within your organization comprised of individuals with disabilities to provide feedback and guide your efforts to include/ conduct outreach to persons with disabilities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dirty="0"/>
              <a:t>Ensure your hiring practices are non-discriminatory and consider proactively recruiting/hiring staff with disabilities to reflect the community that you serve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dirty="0"/>
              <a:t>Review internal policies, practices and procedures to make sure that there are no discriminatory policies and create necessary policies to support inclusion/diversity and accessibility</a:t>
            </a:r>
          </a:p>
          <a:p>
            <a:pPr lvl="1"/>
            <a:r>
              <a:rPr lang="en-US" dirty="0"/>
              <a:t>Accommodation policy and procedure for staff/participants</a:t>
            </a:r>
          </a:p>
          <a:p>
            <a:pPr lvl="1"/>
            <a:r>
              <a:rPr lang="en-US" dirty="0"/>
              <a:t>Policy regarding acquisition of equipment/software, </a:t>
            </a:r>
            <a:r>
              <a:rPr lang="en-US" dirty="0" err="1"/>
              <a:t>etc</a:t>
            </a:r>
            <a:r>
              <a:rPr lang="en-US" dirty="0"/>
              <a:t> to ensure it is accessible</a:t>
            </a:r>
          </a:p>
        </p:txBody>
      </p:sp>
    </p:spTree>
    <p:extLst>
      <p:ext uri="{BB962C8B-B14F-4D97-AF65-F5344CB8AC3E}">
        <p14:creationId xmlns:p14="http://schemas.microsoft.com/office/powerpoint/2010/main" val="1870909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C8ECE-F1F8-4269-AD52-51A47BDC3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for Accessibility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D55F5-D843-452F-B9AD-32A5FCFDB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 startAt="7"/>
            </a:pPr>
            <a:r>
              <a:rPr lang="en-US" dirty="0"/>
              <a:t>Conduct staff and volunteer training regarding disability awareness on an on-going basis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dirty="0"/>
              <a:t>Connect with disability organizations within your geographic area to serve as resource/support when needed</a:t>
            </a:r>
          </a:p>
          <a:p>
            <a:pPr lvl="1"/>
            <a:r>
              <a:rPr lang="en-US" dirty="0"/>
              <a:t>Independent Living Center – </a:t>
            </a:r>
            <a:r>
              <a:rPr lang="en-US" dirty="0">
                <a:hlinkClick r:id="rId2"/>
              </a:rPr>
              <a:t>Access Living </a:t>
            </a:r>
            <a:r>
              <a:rPr lang="en-US" dirty="0"/>
              <a:t>(Chicago), </a:t>
            </a:r>
            <a:r>
              <a:rPr lang="en-US" dirty="0">
                <a:hlinkClick r:id="rId3"/>
              </a:rPr>
              <a:t>Progress Center </a:t>
            </a:r>
            <a:r>
              <a:rPr lang="en-US" dirty="0"/>
              <a:t>(Suburban Cook County)</a:t>
            </a:r>
          </a:p>
          <a:p>
            <a:pPr lvl="1"/>
            <a:r>
              <a:rPr lang="en-US" dirty="0"/>
              <a:t>Disability specific organizations </a:t>
            </a:r>
          </a:p>
          <a:p>
            <a:pPr lvl="2"/>
            <a:r>
              <a:rPr lang="en-US" dirty="0">
                <a:hlinkClick r:id="rId4"/>
              </a:rPr>
              <a:t>Chicago Lighthouse for the Blind</a:t>
            </a:r>
            <a:endParaRPr lang="en-US" dirty="0"/>
          </a:p>
          <a:p>
            <a:pPr lvl="2"/>
            <a:r>
              <a:rPr lang="en-US" dirty="0">
                <a:hlinkClick r:id="rId5"/>
              </a:rPr>
              <a:t>Chicago Hearing Society</a:t>
            </a:r>
            <a:endParaRPr lang="en-US" dirty="0"/>
          </a:p>
          <a:p>
            <a:pPr lvl="2"/>
            <a:r>
              <a:rPr lang="en-US" dirty="0">
                <a:hlinkClick r:id="rId6"/>
              </a:rPr>
              <a:t>NAMI-Illinois</a:t>
            </a:r>
            <a:r>
              <a:rPr lang="en-US" dirty="0"/>
              <a:t> (mental health)</a:t>
            </a:r>
          </a:p>
          <a:p>
            <a:pPr lvl="2"/>
            <a:r>
              <a:rPr lang="en-US" dirty="0">
                <a:hlinkClick r:id="rId7"/>
              </a:rPr>
              <a:t>Brain Injury Association of Illinois</a:t>
            </a:r>
            <a:endParaRPr lang="en-US" dirty="0"/>
          </a:p>
          <a:p>
            <a:pPr lvl="2"/>
            <a:r>
              <a:rPr lang="en-US" dirty="0">
                <a:hlinkClick r:id="rId8"/>
              </a:rPr>
              <a:t>Illinois Self-Advocacy Alliance</a:t>
            </a:r>
            <a:endParaRPr lang="en-US" dirty="0"/>
          </a:p>
          <a:p>
            <a:pPr lvl="2"/>
            <a:r>
              <a:rPr lang="en-US" dirty="0">
                <a:hlinkClick r:id="rId9"/>
              </a:rPr>
              <a:t>Family Resource Center on Disabilities</a:t>
            </a:r>
            <a:r>
              <a:rPr lang="en-US" dirty="0"/>
              <a:t>(children and families with disabilities)</a:t>
            </a:r>
          </a:p>
          <a:p>
            <a:pPr lvl="2"/>
            <a:r>
              <a:rPr lang="en-US" dirty="0">
                <a:hlinkClick r:id="rId10"/>
              </a:rPr>
              <a:t>The ARC of Illinois </a:t>
            </a:r>
            <a:r>
              <a:rPr lang="en-US" dirty="0"/>
              <a:t>(developmental disability)</a:t>
            </a:r>
          </a:p>
          <a:p>
            <a:pPr lvl="2"/>
            <a:r>
              <a:rPr lang="en-US" dirty="0">
                <a:hlinkClick r:id="rId11"/>
              </a:rPr>
              <a:t>Equip for Equality </a:t>
            </a:r>
            <a:r>
              <a:rPr lang="en-US" dirty="0"/>
              <a:t>(Legal assistance for persons with disabilities)</a:t>
            </a:r>
          </a:p>
          <a:p>
            <a:pPr marL="54864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3973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nter templat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rit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Center Template</Template>
  <TotalTime>149</TotalTime>
  <Words>871</Words>
  <Application>Microsoft Macintosh PowerPoint</Application>
  <PresentationFormat>Widescreen</PresentationFormat>
  <Paragraphs>98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Center template</vt:lpstr>
      <vt:lpstr>1_Clarity</vt:lpstr>
      <vt:lpstr>The Americans With Disabilities Act of 1990</vt:lpstr>
      <vt:lpstr>Who is covered?</vt:lpstr>
      <vt:lpstr>Key protections</vt:lpstr>
      <vt:lpstr>Key protections (2)</vt:lpstr>
      <vt:lpstr>Great Lakes ADA Center Services</vt:lpstr>
      <vt:lpstr>Great Lakes ADA Center Services (2)</vt:lpstr>
      <vt:lpstr>Strategies for Accessibility</vt:lpstr>
      <vt:lpstr>Strategies for Accessibility (2)</vt:lpstr>
      <vt:lpstr>Strategies for Accessibility (3)</vt:lpstr>
      <vt:lpstr>Contact Us: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Americans With Disabilities Act of 1990</dc:title>
  <dc:creator>Jones, Robin Ann</dc:creator>
  <cp:lastModifiedBy>Hasnain, Rooshey</cp:lastModifiedBy>
  <cp:revision>8</cp:revision>
  <dcterms:created xsi:type="dcterms:W3CDTF">2021-06-10T17:58:13Z</dcterms:created>
  <dcterms:modified xsi:type="dcterms:W3CDTF">2021-08-26T20:18:04Z</dcterms:modified>
</cp:coreProperties>
</file>